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9"/>
  </p:notesMasterIdLst>
  <p:sldIdLst>
    <p:sldId id="256" r:id="rId2"/>
    <p:sldId id="257" r:id="rId3"/>
    <p:sldId id="304" r:id="rId4"/>
    <p:sldId id="258" r:id="rId5"/>
    <p:sldId id="259" r:id="rId6"/>
    <p:sldId id="305" r:id="rId7"/>
    <p:sldId id="310" r:id="rId8"/>
    <p:sldId id="311" r:id="rId9"/>
    <p:sldId id="261" r:id="rId10"/>
    <p:sldId id="307" r:id="rId11"/>
    <p:sldId id="309" r:id="rId12"/>
    <p:sldId id="264" r:id="rId13"/>
    <p:sldId id="262" r:id="rId14"/>
    <p:sldId id="266" r:id="rId15"/>
    <p:sldId id="295" r:id="rId16"/>
    <p:sldId id="291" r:id="rId17"/>
    <p:sldId id="312" r:id="rId18"/>
    <p:sldId id="267" r:id="rId19"/>
    <p:sldId id="268" r:id="rId20"/>
    <p:sldId id="269" r:id="rId21"/>
    <p:sldId id="277" r:id="rId22"/>
    <p:sldId id="287" r:id="rId23"/>
    <p:sldId id="290" r:id="rId24"/>
    <p:sldId id="289" r:id="rId25"/>
    <p:sldId id="272" r:id="rId26"/>
    <p:sldId id="271" r:id="rId27"/>
    <p:sldId id="288" r:id="rId28"/>
    <p:sldId id="278" r:id="rId29"/>
    <p:sldId id="276" r:id="rId30"/>
    <p:sldId id="270" r:id="rId31"/>
    <p:sldId id="265" r:id="rId32"/>
    <p:sldId id="273" r:id="rId33"/>
    <p:sldId id="283" r:id="rId34"/>
    <p:sldId id="303" r:id="rId35"/>
    <p:sldId id="313" r:id="rId36"/>
    <p:sldId id="285" r:id="rId37"/>
    <p:sldId id="28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522" y="-1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550112-22B4-498B-AEE3-A083B8E02D0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DEF940-B5B7-4450-B4BE-577BE508022C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 автоматически, поэтому  нужно быть внимательным при  составлении состава экспертов. </a:t>
          </a:r>
          <a:r>
            <a: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Время - до 30.09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713F65-3FE0-4C17-AA46-66736E31CE9F}" type="parTrans" cxnId="{BCAE5910-E8C6-4D09-BD4D-758A52E78AA7}">
      <dgm:prSet/>
      <dgm:spPr/>
      <dgm:t>
        <a:bodyPr/>
        <a:lstStyle/>
        <a:p>
          <a:endParaRPr lang="ru-RU"/>
        </a:p>
      </dgm:t>
    </dgm:pt>
    <dgm:pt modelId="{1C808955-79B1-44BF-9211-CF8465508783}" type="sibTrans" cxnId="{BCAE5910-E8C6-4D09-BD4D-758A52E78AA7}">
      <dgm:prSet/>
      <dgm:spPr/>
      <dgm:t>
        <a:bodyPr/>
        <a:lstStyle/>
        <a:p>
          <a:endParaRPr lang="ru-RU"/>
        </a:p>
      </dgm:t>
    </dgm:pt>
    <dgm:pt modelId="{51BB8718-552E-4C8C-9058-9CE415314751}">
      <dgm:prSet phldrT="[Текст]" custT="1"/>
      <dgm:spPr/>
      <dgm:t>
        <a:bodyPr/>
        <a:lstStyle/>
        <a:p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экспертизу аттестуемых </a:t>
          </a:r>
          <a:r>
            <a: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своего</a:t>
          </a:r>
          <a:r>
            <a:rPr lang="ru-RU" sz="2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района. </a:t>
          </a:r>
          <a:endParaRPr lang="ru-RU" sz="20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ED0FE7-4461-44EB-A636-A533B00DF944}" type="parTrans" cxnId="{BFA22896-8DC4-430C-A66F-032EFC2BEB93}">
      <dgm:prSet/>
      <dgm:spPr/>
      <dgm:t>
        <a:bodyPr/>
        <a:lstStyle/>
        <a:p>
          <a:endParaRPr lang="ru-RU"/>
        </a:p>
      </dgm:t>
    </dgm:pt>
    <dgm:pt modelId="{F61067FA-A4C7-4138-A068-21ED5EC8FFCD}" type="sibTrans" cxnId="{BFA22896-8DC4-430C-A66F-032EFC2BEB93}">
      <dgm:prSet/>
      <dgm:spPr/>
      <dgm:t>
        <a:bodyPr/>
        <a:lstStyle/>
        <a:p>
          <a:endParaRPr lang="ru-RU"/>
        </a:p>
      </dgm:t>
    </dgm:pt>
    <dgm:pt modelId="{C23B00DD-C88D-414C-A775-27C4C323C38D}">
      <dgm:prSet custT="1"/>
      <dgm:spPr/>
      <dgm:t>
        <a:bodyPr/>
        <a:lstStyle/>
        <a:p>
          <a:r>
            <a: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заочную  экспертизу материалов на основании карты результативности, заключения внутреннего эксперта и листа самооценки, выставляют экспертную оценку (среднее значение); прикрепляют экспертный лист; экспертное заключение, добавив свое мнение как внешнего эксперта. </a:t>
          </a:r>
          <a:endParaRPr lang="ru-RU" sz="1700" b="1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7825C3-1C13-4308-97AA-849E5938286F}" type="parTrans" cxnId="{4FB90E50-4CDC-42B8-9BB3-31CCFBAC623F}">
      <dgm:prSet/>
      <dgm:spPr/>
      <dgm:t>
        <a:bodyPr/>
        <a:lstStyle/>
        <a:p>
          <a:endParaRPr lang="ru-RU"/>
        </a:p>
      </dgm:t>
    </dgm:pt>
    <dgm:pt modelId="{67D2CCC8-ED8B-4585-9822-0C544605D8DF}" type="sibTrans" cxnId="{4FB90E50-4CDC-42B8-9BB3-31CCFBAC623F}">
      <dgm:prSet/>
      <dgm:spPr/>
      <dgm:t>
        <a:bodyPr/>
        <a:lstStyle/>
        <a:p>
          <a:endParaRPr lang="ru-RU"/>
        </a:p>
      </dgm:t>
    </dgm:pt>
    <dgm:pt modelId="{5991B5D4-8CCF-49F1-BA14-8D156730C9C0}" type="pres">
      <dgm:prSet presAssocID="{BC550112-22B4-498B-AEE3-A083B8E02D0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BF07C0B-7934-4BB9-A7DB-F4B155C5C8F0}" type="pres">
      <dgm:prSet presAssocID="{A5DEF940-B5B7-4450-B4BE-577BE508022C}" presName="parentLin" presStyleCnt="0"/>
      <dgm:spPr/>
    </dgm:pt>
    <dgm:pt modelId="{646FDCCB-FD77-46A8-9AC3-E9E88F1DC5FF}" type="pres">
      <dgm:prSet presAssocID="{A5DEF940-B5B7-4450-B4BE-577BE508022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341E83E-97A4-44FD-8D70-EB6E6A816EAF}" type="pres">
      <dgm:prSet presAssocID="{A5DEF940-B5B7-4450-B4BE-577BE508022C}" presName="parentText" presStyleLbl="node1" presStyleIdx="0" presStyleCnt="3" custScaleX="164551" custScaleY="180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387B33-652A-4FD8-8376-7896ED49713C}" type="pres">
      <dgm:prSet presAssocID="{A5DEF940-B5B7-4450-B4BE-577BE508022C}" presName="negativeSpace" presStyleCnt="0"/>
      <dgm:spPr/>
    </dgm:pt>
    <dgm:pt modelId="{24958868-248C-4E64-8ECA-5BA86EB43573}" type="pres">
      <dgm:prSet presAssocID="{A5DEF940-B5B7-4450-B4BE-577BE508022C}" presName="childText" presStyleLbl="conFgAcc1" presStyleIdx="0" presStyleCnt="3" custLinFactY="-38276" custLinFactNeighborX="-1379" custLinFactNeighborY="-100000">
        <dgm:presLayoutVars>
          <dgm:bulletEnabled val="1"/>
        </dgm:presLayoutVars>
      </dgm:prSet>
      <dgm:spPr/>
    </dgm:pt>
    <dgm:pt modelId="{BD1F9C95-A2ED-4BE5-A71C-73CF71CE7B5D}" type="pres">
      <dgm:prSet presAssocID="{1C808955-79B1-44BF-9211-CF8465508783}" presName="spaceBetweenRectangles" presStyleCnt="0"/>
      <dgm:spPr/>
    </dgm:pt>
    <dgm:pt modelId="{34B27BC0-79A0-490D-AF75-CEDCF234643C}" type="pres">
      <dgm:prSet presAssocID="{51BB8718-552E-4C8C-9058-9CE415314751}" presName="parentLin" presStyleCnt="0"/>
      <dgm:spPr/>
    </dgm:pt>
    <dgm:pt modelId="{DB26D037-2EE8-4AAA-BF22-CBF768C95BB5}" type="pres">
      <dgm:prSet presAssocID="{51BB8718-552E-4C8C-9058-9CE41531475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DCE2722-E83C-4899-9B0F-65B26296B4E6}" type="pres">
      <dgm:prSet presAssocID="{51BB8718-552E-4C8C-9058-9CE415314751}" presName="parentText" presStyleLbl="node1" presStyleIdx="1" presStyleCnt="3" custScaleX="153019" custScaleY="184234" custLinFactNeighborX="96253" custLinFactNeighborY="523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D49235-2B46-4F83-97E0-CBB1D8E2A934}" type="pres">
      <dgm:prSet presAssocID="{51BB8718-552E-4C8C-9058-9CE415314751}" presName="negativeSpace" presStyleCnt="0"/>
      <dgm:spPr/>
    </dgm:pt>
    <dgm:pt modelId="{CFB02F0A-5E83-4CAD-A3E5-C3D3367E13AC}" type="pres">
      <dgm:prSet presAssocID="{51BB8718-552E-4C8C-9058-9CE415314751}" presName="childText" presStyleLbl="conFgAcc1" presStyleIdx="1" presStyleCnt="3">
        <dgm:presLayoutVars>
          <dgm:bulletEnabled val="1"/>
        </dgm:presLayoutVars>
      </dgm:prSet>
      <dgm:spPr/>
    </dgm:pt>
    <dgm:pt modelId="{A7BAF202-FB51-4A38-893C-DC279A16A6C3}" type="pres">
      <dgm:prSet presAssocID="{F61067FA-A4C7-4138-A068-21ED5EC8FFCD}" presName="spaceBetweenRectangles" presStyleCnt="0"/>
      <dgm:spPr/>
    </dgm:pt>
    <dgm:pt modelId="{DF68EB46-E201-4245-A434-CC5E9AD22EF7}" type="pres">
      <dgm:prSet presAssocID="{C23B00DD-C88D-414C-A775-27C4C323C38D}" presName="parentLin" presStyleCnt="0"/>
      <dgm:spPr/>
    </dgm:pt>
    <dgm:pt modelId="{88927F28-41A4-490F-B3AA-75C4751A6FE3}" type="pres">
      <dgm:prSet presAssocID="{C23B00DD-C88D-414C-A775-27C4C323C38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5467EE-1CBD-4B5D-A080-77B43508475D}" type="pres">
      <dgm:prSet presAssocID="{C23B00DD-C88D-414C-A775-27C4C323C38D}" presName="parentText" presStyleLbl="node1" presStyleIdx="2" presStyleCnt="3" custScaleX="140393" custScaleY="264824" custLinFactX="9360" custLinFactNeighborX="100000" custLinFactNeighborY="487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5C8C5-8013-46F9-B93D-5F8AA841A299}" type="pres">
      <dgm:prSet presAssocID="{C23B00DD-C88D-414C-A775-27C4C323C38D}" presName="negativeSpace" presStyleCnt="0"/>
      <dgm:spPr/>
    </dgm:pt>
    <dgm:pt modelId="{B7282C66-F611-48D5-B20E-E5D45FF4FF40}" type="pres">
      <dgm:prSet presAssocID="{C23B00DD-C88D-414C-A775-27C4C323C3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2A262A2-9099-4BCC-88D5-5ABD24265CAF}" type="presOf" srcId="{A5DEF940-B5B7-4450-B4BE-577BE508022C}" destId="{646FDCCB-FD77-46A8-9AC3-E9E88F1DC5FF}" srcOrd="0" destOrd="0" presId="urn:microsoft.com/office/officeart/2005/8/layout/list1"/>
    <dgm:cxn modelId="{44E3BB38-A9F0-4903-807F-F2F15C7E6D46}" type="presOf" srcId="{A5DEF940-B5B7-4450-B4BE-577BE508022C}" destId="{D341E83E-97A4-44FD-8D70-EB6E6A816EAF}" srcOrd="1" destOrd="0" presId="urn:microsoft.com/office/officeart/2005/8/layout/list1"/>
    <dgm:cxn modelId="{BFA22896-8DC4-430C-A66F-032EFC2BEB93}" srcId="{BC550112-22B4-498B-AEE3-A083B8E02D06}" destId="{51BB8718-552E-4C8C-9058-9CE415314751}" srcOrd="1" destOrd="0" parTransId="{EEED0FE7-4461-44EB-A636-A533B00DF944}" sibTransId="{F61067FA-A4C7-4138-A068-21ED5EC8FFCD}"/>
    <dgm:cxn modelId="{616A25E0-D802-4BC9-90CD-E872979B55C0}" type="presOf" srcId="{C23B00DD-C88D-414C-A775-27C4C323C38D}" destId="{88927F28-41A4-490F-B3AA-75C4751A6FE3}" srcOrd="0" destOrd="0" presId="urn:microsoft.com/office/officeart/2005/8/layout/list1"/>
    <dgm:cxn modelId="{BBDC9B4F-3188-47AD-ADE9-5BB5C343E62B}" type="presOf" srcId="{51BB8718-552E-4C8C-9058-9CE415314751}" destId="{DB26D037-2EE8-4AAA-BF22-CBF768C95BB5}" srcOrd="0" destOrd="0" presId="urn:microsoft.com/office/officeart/2005/8/layout/list1"/>
    <dgm:cxn modelId="{BCAE5910-E8C6-4D09-BD4D-758A52E78AA7}" srcId="{BC550112-22B4-498B-AEE3-A083B8E02D06}" destId="{A5DEF940-B5B7-4450-B4BE-577BE508022C}" srcOrd="0" destOrd="0" parTransId="{8E713F65-3FE0-4C17-AA46-66736E31CE9F}" sibTransId="{1C808955-79B1-44BF-9211-CF8465508783}"/>
    <dgm:cxn modelId="{50BE1E36-C71E-4C36-BEEE-3E01F402DD31}" type="presOf" srcId="{BC550112-22B4-498B-AEE3-A083B8E02D06}" destId="{5991B5D4-8CCF-49F1-BA14-8D156730C9C0}" srcOrd="0" destOrd="0" presId="urn:microsoft.com/office/officeart/2005/8/layout/list1"/>
    <dgm:cxn modelId="{633EE076-468B-4A9C-AC77-D8C1B220B73E}" type="presOf" srcId="{C23B00DD-C88D-414C-A775-27C4C323C38D}" destId="{AF5467EE-1CBD-4B5D-A080-77B43508475D}" srcOrd="1" destOrd="0" presId="urn:microsoft.com/office/officeart/2005/8/layout/list1"/>
    <dgm:cxn modelId="{D4CDD907-5940-4A8C-9936-97AB1E291177}" type="presOf" srcId="{51BB8718-552E-4C8C-9058-9CE415314751}" destId="{CDCE2722-E83C-4899-9B0F-65B26296B4E6}" srcOrd="1" destOrd="0" presId="urn:microsoft.com/office/officeart/2005/8/layout/list1"/>
    <dgm:cxn modelId="{4FB90E50-4CDC-42B8-9BB3-31CCFBAC623F}" srcId="{BC550112-22B4-498B-AEE3-A083B8E02D06}" destId="{C23B00DD-C88D-414C-A775-27C4C323C38D}" srcOrd="2" destOrd="0" parTransId="{9A7825C3-1C13-4308-97AA-849E5938286F}" sibTransId="{67D2CCC8-ED8B-4585-9822-0C544605D8DF}"/>
    <dgm:cxn modelId="{43018331-E28F-4377-B2AC-37066A7EA4F1}" type="presParOf" srcId="{5991B5D4-8CCF-49F1-BA14-8D156730C9C0}" destId="{2BF07C0B-7934-4BB9-A7DB-F4B155C5C8F0}" srcOrd="0" destOrd="0" presId="urn:microsoft.com/office/officeart/2005/8/layout/list1"/>
    <dgm:cxn modelId="{C81AE743-4816-411D-BE69-6B342487E728}" type="presParOf" srcId="{2BF07C0B-7934-4BB9-A7DB-F4B155C5C8F0}" destId="{646FDCCB-FD77-46A8-9AC3-E9E88F1DC5FF}" srcOrd="0" destOrd="0" presId="urn:microsoft.com/office/officeart/2005/8/layout/list1"/>
    <dgm:cxn modelId="{85B821DF-67CE-43FA-A2F9-65E574E0C16D}" type="presParOf" srcId="{2BF07C0B-7934-4BB9-A7DB-F4B155C5C8F0}" destId="{D341E83E-97A4-44FD-8D70-EB6E6A816EAF}" srcOrd="1" destOrd="0" presId="urn:microsoft.com/office/officeart/2005/8/layout/list1"/>
    <dgm:cxn modelId="{31895574-E2B4-41B8-B8FF-C528AA5E5BC3}" type="presParOf" srcId="{5991B5D4-8CCF-49F1-BA14-8D156730C9C0}" destId="{83387B33-652A-4FD8-8376-7896ED49713C}" srcOrd="1" destOrd="0" presId="urn:microsoft.com/office/officeart/2005/8/layout/list1"/>
    <dgm:cxn modelId="{84FD9944-AA58-4F62-9D12-C0D0B0B27DF9}" type="presParOf" srcId="{5991B5D4-8CCF-49F1-BA14-8D156730C9C0}" destId="{24958868-248C-4E64-8ECA-5BA86EB43573}" srcOrd="2" destOrd="0" presId="urn:microsoft.com/office/officeart/2005/8/layout/list1"/>
    <dgm:cxn modelId="{09FA8F26-F3B7-43E6-B99E-3636DFCEF1FB}" type="presParOf" srcId="{5991B5D4-8CCF-49F1-BA14-8D156730C9C0}" destId="{BD1F9C95-A2ED-4BE5-A71C-73CF71CE7B5D}" srcOrd="3" destOrd="0" presId="urn:microsoft.com/office/officeart/2005/8/layout/list1"/>
    <dgm:cxn modelId="{105BEFC6-AA11-4D09-89D7-917A9B4C97FD}" type="presParOf" srcId="{5991B5D4-8CCF-49F1-BA14-8D156730C9C0}" destId="{34B27BC0-79A0-490D-AF75-CEDCF234643C}" srcOrd="4" destOrd="0" presId="urn:microsoft.com/office/officeart/2005/8/layout/list1"/>
    <dgm:cxn modelId="{812A6027-0822-4521-AB2B-80C6EBE85C3A}" type="presParOf" srcId="{34B27BC0-79A0-490D-AF75-CEDCF234643C}" destId="{DB26D037-2EE8-4AAA-BF22-CBF768C95BB5}" srcOrd="0" destOrd="0" presId="urn:microsoft.com/office/officeart/2005/8/layout/list1"/>
    <dgm:cxn modelId="{D34A85BE-F600-4D34-9D06-3282FDCD5044}" type="presParOf" srcId="{34B27BC0-79A0-490D-AF75-CEDCF234643C}" destId="{CDCE2722-E83C-4899-9B0F-65B26296B4E6}" srcOrd="1" destOrd="0" presId="urn:microsoft.com/office/officeart/2005/8/layout/list1"/>
    <dgm:cxn modelId="{426B1D5F-6281-4831-8047-F8D8EF9B6CD1}" type="presParOf" srcId="{5991B5D4-8CCF-49F1-BA14-8D156730C9C0}" destId="{51D49235-2B46-4F83-97E0-CBB1D8E2A934}" srcOrd="5" destOrd="0" presId="urn:microsoft.com/office/officeart/2005/8/layout/list1"/>
    <dgm:cxn modelId="{17060489-2C21-4D73-8AD2-074DE27866EE}" type="presParOf" srcId="{5991B5D4-8CCF-49F1-BA14-8D156730C9C0}" destId="{CFB02F0A-5E83-4CAD-A3E5-C3D3367E13AC}" srcOrd="6" destOrd="0" presId="urn:microsoft.com/office/officeart/2005/8/layout/list1"/>
    <dgm:cxn modelId="{79F8E844-5236-410E-815C-F444BA759212}" type="presParOf" srcId="{5991B5D4-8CCF-49F1-BA14-8D156730C9C0}" destId="{A7BAF202-FB51-4A38-893C-DC279A16A6C3}" srcOrd="7" destOrd="0" presId="urn:microsoft.com/office/officeart/2005/8/layout/list1"/>
    <dgm:cxn modelId="{0AF05C49-66ED-45A2-900A-309A0FE1EE0C}" type="presParOf" srcId="{5991B5D4-8CCF-49F1-BA14-8D156730C9C0}" destId="{DF68EB46-E201-4245-A434-CC5E9AD22EF7}" srcOrd="8" destOrd="0" presId="urn:microsoft.com/office/officeart/2005/8/layout/list1"/>
    <dgm:cxn modelId="{68B02CC7-BD70-4641-B47A-A740650ECE79}" type="presParOf" srcId="{DF68EB46-E201-4245-A434-CC5E9AD22EF7}" destId="{88927F28-41A4-490F-B3AA-75C4751A6FE3}" srcOrd="0" destOrd="0" presId="urn:microsoft.com/office/officeart/2005/8/layout/list1"/>
    <dgm:cxn modelId="{1674FC35-776C-42FC-BB34-3715AF8EA84A}" type="presParOf" srcId="{DF68EB46-E201-4245-A434-CC5E9AD22EF7}" destId="{AF5467EE-1CBD-4B5D-A080-77B43508475D}" srcOrd="1" destOrd="0" presId="urn:microsoft.com/office/officeart/2005/8/layout/list1"/>
    <dgm:cxn modelId="{26FC5A58-9F75-4851-A493-B698479A357D}" type="presParOf" srcId="{5991B5D4-8CCF-49F1-BA14-8D156730C9C0}" destId="{6D05C8C5-8013-46F9-B93D-5F8AA841A299}" srcOrd="9" destOrd="0" presId="urn:microsoft.com/office/officeart/2005/8/layout/list1"/>
    <dgm:cxn modelId="{AF3F755D-41B7-4DA4-9733-FB049F7A1EE0}" type="presParOf" srcId="{5991B5D4-8CCF-49F1-BA14-8D156730C9C0}" destId="{B7282C66-F611-48D5-B20E-E5D45FF4FF40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58868-248C-4E64-8ECA-5BA86EB43573}">
      <dsp:nvSpPr>
        <dsp:cNvPr id="0" name=""/>
        <dsp:cNvSpPr/>
      </dsp:nvSpPr>
      <dsp:spPr>
        <a:xfrm>
          <a:off x="0" y="636383"/>
          <a:ext cx="783087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1E83E-97A4-44FD-8D70-EB6E6A816EAF}">
      <dsp:nvSpPr>
        <dsp:cNvPr id="0" name=""/>
        <dsp:cNvSpPr/>
      </dsp:nvSpPr>
      <dsp:spPr>
        <a:xfrm>
          <a:off x="325776" y="72541"/>
          <a:ext cx="7504957" cy="127917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192" tIns="0" rIns="20719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 выбирает эксперта для аттестуемого автоматически, поэтому  нужно быть внимательным при  составлении состава экспертов. </a:t>
          </a:r>
          <a:r>
            <a:rPr lang="ru-RU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Время - до 30.09</a:t>
          </a:r>
          <a:endParaRPr lang="ru-RU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8220" y="134985"/>
        <a:ext cx="7380069" cy="1154286"/>
      </dsp:txXfrm>
    </dsp:sp>
    <dsp:sp modelId="{CFB02F0A-5E83-4CAD-A3E5-C3D3367E13AC}">
      <dsp:nvSpPr>
        <dsp:cNvPr id="0" name=""/>
        <dsp:cNvSpPr/>
      </dsp:nvSpPr>
      <dsp:spPr>
        <a:xfrm>
          <a:off x="0" y="2682897"/>
          <a:ext cx="783087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781623"/>
              <a:satOff val="-6931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CE2722-E83C-4899-9B0F-65B26296B4E6}">
      <dsp:nvSpPr>
        <dsp:cNvPr id="0" name=""/>
        <dsp:cNvSpPr/>
      </dsp:nvSpPr>
      <dsp:spPr>
        <a:xfrm>
          <a:off x="352202" y="1768929"/>
          <a:ext cx="7478667" cy="1305261"/>
        </a:xfrm>
        <a:prstGeom prst="roundRect">
          <a:avLst/>
        </a:prstGeom>
        <a:solidFill>
          <a:schemeClr val="accent5">
            <a:hueOff val="781623"/>
            <a:satOff val="-6931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192" tIns="0" rIns="20719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экспертизу аттестуемых </a:t>
          </a:r>
          <a:r>
            <a:rPr lang="ru-RU" sz="2000" b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своего</a:t>
          </a:r>
          <a:r>
            <a:rPr lang="ru-RU" sz="20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района. </a:t>
          </a:r>
          <a:endParaRPr lang="ru-RU" sz="2000" b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5920" y="1832647"/>
        <a:ext cx="7351231" cy="1177825"/>
      </dsp:txXfrm>
    </dsp:sp>
    <dsp:sp modelId="{B7282C66-F611-48D5-B20E-E5D45FF4FF40}">
      <dsp:nvSpPr>
        <dsp:cNvPr id="0" name=""/>
        <dsp:cNvSpPr/>
      </dsp:nvSpPr>
      <dsp:spPr>
        <a:xfrm>
          <a:off x="0" y="4939282"/>
          <a:ext cx="7830870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563246"/>
              <a:satOff val="-13862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5467EE-1CBD-4B5D-A080-77B43508475D}">
      <dsp:nvSpPr>
        <dsp:cNvPr id="0" name=""/>
        <dsp:cNvSpPr/>
      </dsp:nvSpPr>
      <dsp:spPr>
        <a:xfrm>
          <a:off x="383083" y="3740398"/>
          <a:ext cx="7447786" cy="1876225"/>
        </a:xfrm>
        <a:prstGeom prst="roundRect">
          <a:avLst/>
        </a:prstGeom>
        <a:solidFill>
          <a:schemeClr val="accent5">
            <a:hueOff val="1563246"/>
            <a:satOff val="-13862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192" tIns="0" rIns="207192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Внешние эксперты проводят заочную  экспертизу материалов на основании карты результативности, заключения внутреннего эксперта и листа самооценки, выставляют экспертную оценку (среднее значение); прикрепляют экспертный лист; экспертное заключение, добавив свое мнение как внешнего эксперта. </a:t>
          </a:r>
          <a:endParaRPr lang="ru-RU" sz="1700" b="1" kern="12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4673" y="3831988"/>
        <a:ext cx="7264606" cy="1693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75BD9-5ED2-46AF-916C-B7C7AEFA3D6B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795C-BD4A-41D0-B49B-F1CAE51E4C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449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623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27125" y="681038"/>
            <a:ext cx="4543425" cy="34083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074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826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816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669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3588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F85A2ED-6A06-4822-95D0-ECAD6B1E360F}" type="datetimeFigureOut">
              <a:rPr lang="ru-RU" smtClean="0"/>
              <a:t>26.09.2022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F330239-4054-482E-A2B0-7448C774C5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6165304"/>
            <a:ext cx="7490693" cy="50405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1" y="620688"/>
            <a:ext cx="8064896" cy="2808311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</a:t>
            </a:r>
            <a:b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организации 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аттестации педагогов</a:t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2022/23 учебном году </a:t>
            </a:r>
            <a: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46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331640" y="138112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5" y="81699"/>
            <a:ext cx="1735312" cy="6858000"/>
          </a:xfrm>
          <a:prstGeom prst="rect">
            <a:avLst/>
          </a:prstGeom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1353186" y="6356350"/>
            <a:ext cx="666935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547664" y="138112"/>
            <a:ext cx="698477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Нормативный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документ</a:t>
            </a:r>
          </a:p>
          <a:p>
            <a:pPr algn="ctr"/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МО и Н РТ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, определяющий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задачи по аттестации </a:t>
            </a:r>
            <a:b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</a:b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на </a:t>
            </a:r>
            <a:r>
              <a:rPr lang="ru-RU" altLang="ru-RU" sz="2600" b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2022/2023 </a:t>
            </a:r>
            <a:r>
              <a:rPr lang="ru-RU" altLang="ru-RU" sz="2600" b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учебный год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6440" y="1567290"/>
            <a:ext cx="61079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2398287"/>
            <a:ext cx="734481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МО и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НРТ</a:t>
            </a:r>
          </a:p>
          <a:p>
            <a:pPr algn="ctr">
              <a:buClr>
                <a:schemeClr val="accent3"/>
              </a:buClr>
              <a:defRPr/>
            </a:pPr>
            <a:endParaRPr lang="ru-RU" sz="2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3"/>
              </a:buClr>
              <a:defRPr/>
            </a:pP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мая 2022 </a:t>
            </a:r>
            <a:r>
              <a:rPr lang="ru-RU" sz="2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№ </a:t>
            </a:r>
            <a:r>
              <a:rPr lang="ru-RU" sz="28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под-935/22</a:t>
            </a:r>
          </a:p>
          <a:p>
            <a:pPr algn="ctr">
              <a:buClr>
                <a:schemeClr val="accent3"/>
              </a:buClr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итогах аттестации педагогических работников образования РТ 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2021/2022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году и задачах по аттестации на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2022/2023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год»</a:t>
            </a:r>
            <a:endParaRPr lang="ru-RU" sz="28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55846"/>
            <a:ext cx="844033" cy="7009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230" y="255846"/>
            <a:ext cx="1511939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1"/>
            <a:ext cx="892899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ОО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проанализировать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итоги аттестации, разработать мероприятия по повышению профессиональных компетенций педагогических работников, эффективности и качества педагогического труда;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продолжить 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методическую работу в ОО по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сопровождению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педагогов во время аттестации и </a:t>
            </a:r>
            <a:r>
              <a:rPr lang="ru-RU" sz="20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период с учетом - личностно-ориентированного подхода, реализуя  индивидуальный план профессионального роста;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продолжить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ОО проводить </a:t>
            </a:r>
            <a:r>
              <a:rPr lang="ru-RU" sz="2000" b="1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предварительный анализ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результатов деятельности претендентов на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категории, </a:t>
            </a:r>
            <a:r>
              <a:rPr lang="ru-RU" sz="20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соотносить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качество результатов работы с заявленной категорией;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повысить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ответственность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кураторов аттестации за подготовку аттестационных материалов;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работать над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повышением мотивации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профессионального роста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педагогов;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создавать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условия для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непрерывного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развития профессиональных компетенций педагогов;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обеспечивать </a:t>
            </a:r>
            <a:r>
              <a:rPr lang="ru-RU" sz="2000" i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объективное и качественное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проведение мониторинга </a:t>
            </a:r>
            <a:r>
              <a:rPr lang="ru-RU" sz="2000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категорийного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состава педагогов  в системе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ЭО;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своевременно </a:t>
            </a:r>
            <a:r>
              <a:rPr lang="ru-RU" sz="20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проводить аттестацию на </a:t>
            </a:r>
            <a:r>
              <a:rPr lang="ru-RU" sz="20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СЗД.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151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88640"/>
            <a:ext cx="8229600" cy="5616624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 проанализировать итоги аттестации, разработать мероприятия (дорожную карту) по повышению профессиональной компетентности педагогических работников, эффективности и качества педагогического труда;</a:t>
            </a:r>
          </a:p>
          <a:p>
            <a:endParaRPr lang="ru-RU" alt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Разработать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утвердить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перспективный план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проведения аттестации педагогических работников в организации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45720" indent="0"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учетом качества образования,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результативности работы каждого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педагога;</a:t>
            </a:r>
          </a:p>
          <a:p>
            <a:endParaRPr lang="ru-RU" alt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Контролировать разработку и утверждение у каждого педагога, имеющего квалификационную категорию,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индивидуальный план работы 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alt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период </a:t>
            </a: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повышению профессионального 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уровня;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511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548681"/>
            <a:ext cx="8363272" cy="33843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Письмо  МО и Н РТ «О приеме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аттестационных заявлений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октябре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4572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31" t="19167" r="21797" b="4444"/>
          <a:stretch/>
        </p:blipFill>
        <p:spPr bwMode="auto">
          <a:xfrm>
            <a:off x="4211960" y="1484784"/>
            <a:ext cx="4714875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2151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0"/>
            <a:ext cx="7838256" cy="836712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Сроки аттестации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836712"/>
            <a:ext cx="8229600" cy="5904656"/>
          </a:xfrm>
        </p:spPr>
        <p:txBody>
          <a:bodyPr>
            <a:normAutofit fontScale="92500" lnSpcReduction="20000"/>
          </a:bodyPr>
          <a:lstStyle/>
          <a:p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Сроки подачи заявлений: с 3 по </a:t>
            </a:r>
            <a:r>
              <a:rPr lang="ru-RU" sz="3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октября</a:t>
            </a:r>
          </a:p>
          <a:p>
            <a:pPr marL="45720" indent="0">
              <a:buNone/>
            </a:pPr>
            <a:r>
              <a:rPr lang="ru-RU" sz="2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(срок для аттестационной комиссии)</a:t>
            </a:r>
          </a:p>
          <a:p>
            <a:endParaRPr lang="ru-RU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Профтестирование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1 по 14 ноября</a:t>
            </a:r>
            <a: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0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ПОРТАЛЕ</a:t>
            </a:r>
            <a:r>
              <a:rPr lang="en-US" sz="3000" i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edu.tatar.ru</a:t>
            </a:r>
            <a:r>
              <a:rPr lang="ru-RU" sz="3000" i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sz="3000" i="1" dirty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endParaRPr lang="ru-RU" sz="30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Экспертиза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15 по 30 ноября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Работа АК  </a:t>
            </a:r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</a:t>
            </a:r>
            <a:r>
              <a:rPr lang="ru-RU" sz="3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3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без приглашения аттестуемых, кроме спорных)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Wingdings" pitchFamily="2" charset="2"/>
              <a:buNone/>
            </a:pPr>
            <a:endParaRPr lang="ru-RU" altLang="ru-RU" sz="3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Мониторинг</a:t>
            </a:r>
            <a:r>
              <a:rPr lang="ru-RU" sz="3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с 9 по 15 января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Font typeface="Wingdings" pitchFamily="2" charset="2"/>
              <a:buNone/>
            </a:pP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3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3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93289" y="116632"/>
            <a:ext cx="6512511" cy="432048"/>
          </a:xfrm>
        </p:spPr>
        <p:txBody>
          <a:bodyPr>
            <a:normAutofit/>
          </a:bodyPr>
          <a:lstStyle/>
          <a:p>
            <a:endParaRPr lang="ru-RU" sz="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548680"/>
            <a:ext cx="8229600" cy="5760639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Согласно п. 2 Порядка аттестации, утвержденного приказом </a:t>
            </a:r>
            <a:r>
              <a:rPr lang="ru-RU" sz="2400" dirty="0" err="1">
                <a:solidFill>
                  <a:srgbClr val="002060"/>
                </a:solidFill>
              </a:rPr>
              <a:t>Минобрнауки</a:t>
            </a:r>
            <a:r>
              <a:rPr lang="ru-RU" sz="2400" dirty="0">
                <a:solidFill>
                  <a:srgbClr val="002060"/>
                </a:solidFill>
              </a:rPr>
              <a:t> РФ от 07.04.2014 № 276 в рамках оценки профессиональной деятельности проводится оценка профессиональных знаний аттестуемого через профессиональное тестирование.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</a:rPr>
              <a:t>По итогам тестирования заявления не блокируются </a:t>
            </a:r>
            <a:r>
              <a:rPr lang="ru-RU" sz="2400" b="1" dirty="0">
                <a:solidFill>
                  <a:srgbClr val="00B050"/>
                </a:solidFill>
              </a:rPr>
              <a:t>(проходные баллы отменены)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Вопросы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к тестированию (оригиналы) размещены на </a:t>
            </a:r>
            <a:r>
              <a:rPr lang="ru-RU" sz="2400" dirty="0" smtClean="0">
                <a:solidFill>
                  <a:srgbClr val="002060"/>
                </a:solidFill>
              </a:rPr>
              <a:t>сайте МОиН РТ </a:t>
            </a:r>
            <a:r>
              <a:rPr lang="en-US" alt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www. mon.tatar.ru</a:t>
            </a:r>
          </a:p>
          <a:p>
            <a:pPr algn="just"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Раздел /Деятельность/ Кадровая политика/ Кадровая политика отрасли/Педагогическая аттестация/</a:t>
            </a:r>
            <a:r>
              <a:rPr lang="ru-RU" altLang="ru-RU" sz="2400" b="1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Тесты</a:t>
            </a: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На тестировании каждому </a:t>
            </a:r>
            <a:r>
              <a:rPr lang="ru-RU" sz="2400" dirty="0">
                <a:solidFill>
                  <a:srgbClr val="002060"/>
                </a:solidFill>
              </a:rPr>
              <a:t>педагогу будут предложены 50 вопросов только по своим должностным обязанностям, своему предмету, профилю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just"/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Время </a:t>
            </a:r>
            <a:r>
              <a:rPr lang="ru-RU" sz="2400" dirty="0">
                <a:solidFill>
                  <a:srgbClr val="002060"/>
                </a:solidFill>
              </a:rPr>
              <a:t>тестирования - 70 </a:t>
            </a:r>
            <a:r>
              <a:rPr lang="ru-RU" sz="2400" dirty="0" smtClean="0">
                <a:solidFill>
                  <a:srgbClr val="002060"/>
                </a:solidFill>
              </a:rPr>
              <a:t>минут.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3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57200" y="188640"/>
            <a:ext cx="8229600" cy="5937525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Организацию и проведение профессионального тестирования осуществляют </a:t>
            </a:r>
            <a:r>
              <a:rPr lang="ru-RU" sz="2800" dirty="0" smtClean="0">
                <a:solidFill>
                  <a:srgbClr val="C00000"/>
                </a:solidFill>
              </a:rPr>
              <a:t>органы управления образования </a:t>
            </a:r>
            <a:r>
              <a:rPr lang="ru-RU" sz="2800" dirty="0" smtClean="0">
                <a:solidFill>
                  <a:srgbClr val="002060"/>
                </a:solidFill>
              </a:rPr>
              <a:t>муниципального района 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Результаты </a:t>
            </a:r>
            <a:r>
              <a:rPr lang="ru-RU" sz="2800" dirty="0">
                <a:solidFill>
                  <a:srgbClr val="C00000"/>
                </a:solidFill>
              </a:rPr>
              <a:t>тестирования </a:t>
            </a:r>
            <a:r>
              <a:rPr lang="ru-RU" sz="2800" dirty="0" smtClean="0">
                <a:solidFill>
                  <a:srgbClr val="C00000"/>
                </a:solidFill>
              </a:rPr>
              <a:t>позволяют </a:t>
            </a:r>
            <a:r>
              <a:rPr lang="ru-RU" sz="2800" dirty="0">
                <a:solidFill>
                  <a:srgbClr val="002060"/>
                </a:solidFill>
              </a:rPr>
              <a:t>органам управления образованием и методическим службам на местах получить объективные данные о компетентности педагогических </a:t>
            </a:r>
            <a:r>
              <a:rPr lang="ru-RU" sz="2800" dirty="0" smtClean="0">
                <a:solidFill>
                  <a:srgbClr val="002060"/>
                </a:solidFill>
              </a:rPr>
              <a:t>кадров.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По результатам тестирования необходимо: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 разработать </a:t>
            </a:r>
            <a:r>
              <a:rPr lang="ru-RU" sz="2800" dirty="0">
                <a:solidFill>
                  <a:srgbClr val="002060"/>
                </a:solidFill>
              </a:rPr>
              <a:t>«дорожные карты»  повышения квалификации, переподготовки педагогов, проведения для них тренингов и </a:t>
            </a:r>
            <a:r>
              <a:rPr lang="ru-RU" sz="2800" dirty="0" smtClean="0">
                <a:solidFill>
                  <a:srgbClr val="002060"/>
                </a:solidFill>
              </a:rPr>
              <a:t>мастер-классов; </a:t>
            </a:r>
          </a:p>
          <a:p>
            <a:pPr algn="just"/>
            <a:r>
              <a:rPr lang="ru-RU" sz="2800" dirty="0" smtClean="0">
                <a:solidFill>
                  <a:srgbClr val="002060"/>
                </a:solidFill>
              </a:rPr>
              <a:t>использовать </a:t>
            </a:r>
            <a:r>
              <a:rPr lang="ru-RU" sz="2800" dirty="0">
                <a:solidFill>
                  <a:srgbClr val="002060"/>
                </a:solidFill>
              </a:rPr>
              <a:t>для организации эффективной методической работы в рамках образовательной </a:t>
            </a:r>
            <a:r>
              <a:rPr lang="ru-RU" sz="2800" dirty="0" smtClean="0">
                <a:solidFill>
                  <a:srgbClr val="002060"/>
                </a:solidFill>
              </a:rPr>
              <a:t>организации.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3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Номер слайда 5"/>
          <p:cNvSpPr txBox="1">
            <a:spLocks noGrp="1"/>
          </p:cNvSpPr>
          <p:nvPr/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/>
            <a:fld id="{FF231DED-1792-4C3E-B0A5-334ED5992C27}" type="slidenum">
              <a:rPr lang="ru-RU" altLang="ru-RU" sz="1200"/>
              <a:pPr algn="r" eaLnBrk="1" hangingPunct="1"/>
              <a:t>17</a:t>
            </a:fld>
            <a:endParaRPr lang="ru-RU" altLang="ru-RU" sz="1200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304800"/>
            <a:ext cx="8001000" cy="7477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smtClean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ru-RU" sz="3200" b="1" smtClean="0">
                <a:solidFill>
                  <a:srgbClr val="FF3300"/>
                </a:solidFill>
                <a:latin typeface="Times New Roman" pitchFamily="18" charset="0"/>
              </a:rPr>
            </a:br>
            <a:r>
              <a:rPr lang="en-US" sz="3200" b="1" smtClean="0">
                <a:solidFill>
                  <a:srgbClr val="FF3300"/>
                </a:solidFill>
                <a:latin typeface="Times New Roman" pitchFamily="18" charset="0"/>
              </a:rPr>
              <a:t/>
            </a:r>
            <a:br>
              <a:rPr lang="en-US" sz="3200" b="1" smtClean="0">
                <a:solidFill>
                  <a:srgbClr val="FF3300"/>
                </a:solidFill>
                <a:latin typeface="Times New Roman" pitchFamily="18" charset="0"/>
              </a:rPr>
            </a:br>
            <a:endParaRPr lang="ru-RU" sz="3200" b="1" smtClean="0">
              <a:solidFill>
                <a:srgbClr val="FF3300"/>
              </a:solidFill>
              <a:latin typeface="Times New Roman" pitchFamily="18" charset="0"/>
            </a:endParaRP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9" y="1752600"/>
            <a:ext cx="8640960" cy="48447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www. mon.tatar.ru</a:t>
            </a:r>
          </a:p>
          <a:p>
            <a:pPr algn="ctr">
              <a:buNone/>
            </a:pPr>
            <a:r>
              <a:rPr lang="ru-RU" alt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Раздел /Деятельность/ Государственные услуги/ Предоставление государственной услуги по аттестации педагогических работников/</a:t>
            </a:r>
            <a:r>
              <a:rPr lang="ru-RU" alt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документы/Приказы по итогам/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www. mon.tatar.ru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Раздел /Деятельность/ Кадровая политика/ Кадровая политика отрасли/Педагогическая аттестация/</a:t>
            </a:r>
            <a:r>
              <a:rPr lang="ru-RU" alt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Тесты</a:t>
            </a:r>
            <a:r>
              <a:rPr lang="ru-RU" alt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468313" y="260350"/>
            <a:ext cx="79470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Сайт  Министерства образования </a:t>
            </a:r>
            <a:br>
              <a:rPr lang="ru-RU" altLang="ru-RU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</a:br>
            <a:r>
              <a:rPr lang="ru-RU" altLang="ru-RU" sz="28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и науки Республики Татарстан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1230" y="255846"/>
            <a:ext cx="1511939" cy="438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55846"/>
            <a:ext cx="844033" cy="7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24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76672"/>
            <a:ext cx="7776863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Заявление подается в  электронном виде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980728"/>
            <a:ext cx="8064896" cy="54006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ClrTx/>
              <a:buNone/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ClrTx/>
              <a:buNone/>
              <a:defRPr/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Tx/>
              <a:buNone/>
              <a:defRPr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(считываются данные из ЛК: должность, предмет, стаж, образование, </a:t>
            </a:r>
            <a:r>
              <a:rPr lang="ru-RU" sz="2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разместить фото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(переподготовку записать через запятую,)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>
              <a:spcBef>
                <a:spcPts val="0"/>
              </a:spcBef>
              <a:buClrTx/>
              <a:buNone/>
              <a:defRPr/>
            </a:pP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spcBef>
                <a:spcPts val="0"/>
              </a:spcBef>
              <a:buClrTx/>
              <a:defRPr/>
            </a:pP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Указать желание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(отсутствие желания)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 участии на заседании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аттестационной </a:t>
            </a:r>
            <a:r>
              <a:rPr lang="ru-RU" sz="28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комиссии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обязательно!</a:t>
            </a:r>
          </a:p>
          <a:p>
            <a:pPr indent="-342900">
              <a:spcBef>
                <a:spcPts val="0"/>
              </a:spcBef>
              <a:buClrTx/>
              <a:defRPr/>
            </a:pPr>
            <a:endPara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spcBef>
                <a:spcPts val="0"/>
              </a:spcBef>
              <a:buClrTx/>
              <a:defRPr/>
            </a:pP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Заявление краткое, в основании необходимо прописать ответ на требования к категории.</a:t>
            </a:r>
          </a:p>
          <a:p>
            <a:pPr indent="-342900">
              <a:spcBef>
                <a:spcPts val="0"/>
              </a:spcBef>
              <a:buClrTx/>
              <a:defRPr/>
            </a:pP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28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Создание пакета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ВАЖНО!!!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 выставить льготу «да», «нет»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(«Отраслевое  соглашение»)</a:t>
            </a:r>
          </a:p>
          <a:p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Экспертиза </a:t>
            </a:r>
            <a:r>
              <a:rPr lang="ru-RU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для пакетов со свойством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114300" indent="0">
              <a:buNone/>
            </a:pP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«не льготный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Проводят два эксперта: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Внутренний эксперт</a:t>
            </a:r>
          </a:p>
          <a:p>
            <a:r>
              <a:rPr lang="ru-RU" sz="2800" b="1" i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Внешний эксперт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5027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88640"/>
            <a:ext cx="8291264" cy="6264695"/>
          </a:xfrm>
        </p:spPr>
        <p:txBody>
          <a:bodyPr>
            <a:normAutofit fontScale="62500" lnSpcReduction="20000"/>
          </a:bodyPr>
          <a:lstStyle/>
          <a:p>
            <a:pPr marL="45720" indent="0" algn="ctr">
              <a:buNone/>
            </a:pPr>
            <a:r>
              <a:rPr lang="ru-RU" sz="3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Нормативные </a:t>
            </a:r>
            <a:r>
              <a:rPr lang="ru-RU" sz="3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документы</a:t>
            </a:r>
          </a:p>
          <a:p>
            <a:pPr algn="ctr"/>
            <a:endParaRPr lang="ru-RU" sz="3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Федеральный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Закон</a:t>
            </a:r>
            <a:b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altLang="ru-RU" sz="3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«Об образовании в Российской Федерации</a:t>
            </a:r>
            <a:r>
              <a:rPr lang="ru-RU" altLang="ru-RU" sz="3400" b="1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»</a:t>
            </a:r>
          </a:p>
          <a:p>
            <a:pPr marL="45720" indent="0">
              <a:buNone/>
            </a:pPr>
            <a:r>
              <a:rPr lang="ru-RU" altLang="ru-RU" sz="3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altLang="ru-RU" sz="3400" b="1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altLang="ru-RU" sz="3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Статья 49. </a:t>
            </a:r>
            <a:r>
              <a:rPr lang="ru-RU" altLang="ru-RU" sz="34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</a:t>
            </a:r>
            <a:br>
              <a:rPr lang="ru-RU" altLang="ru-RU" sz="3400" b="1" u="sng" dirty="0">
                <a:solidFill>
                  <a:srgbClr val="99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</a:t>
            </a:r>
            <a:r>
              <a:rPr lang="ru-RU" altLang="ru-RU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</a:t>
            </a:r>
            <a:r>
              <a:rPr lang="ru-RU" alt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оценки их профессиональной </a:t>
            </a:r>
            <a:r>
              <a:rPr lang="ru-RU" alt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деятельности;</a:t>
            </a:r>
          </a:p>
          <a:p>
            <a:pPr marL="45720" indent="0">
              <a:buNone/>
            </a:pPr>
            <a:r>
              <a:rPr lang="ru-RU" altLang="ru-RU" sz="3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на СЗД проводится АК, самостоятельно формируемыми </a:t>
            </a:r>
            <a:r>
              <a:rPr lang="ru-RU" altLang="ru-RU" sz="3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организациями; </a:t>
            </a:r>
          </a:p>
          <a:p>
            <a:pPr marL="45720" indent="0" algn="just">
              <a:buNone/>
            </a:pPr>
            <a:r>
              <a:rPr lang="ru-RU" alt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аттестация педагогических работников на 1, высшую категорию проводится  уполномоченными органами государственной власти субъектов Российской </a:t>
            </a:r>
            <a:r>
              <a:rPr lang="ru-RU" alt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Федерации;</a:t>
            </a:r>
          </a:p>
          <a:p>
            <a:pPr marL="45720" indent="0">
              <a:buNone/>
            </a:pP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</a:t>
            </a:r>
            <a:r>
              <a:rPr lang="ru-RU" altLang="ru-RU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порядок проведения аттестации педагогических работников устанавливается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</a:t>
            </a:r>
            <a:r>
              <a:rPr lang="ru-RU" altLang="ru-RU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4740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ПРАВА И ЛЬГОТЫ…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Стр. 49-54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628800"/>
            <a:ext cx="8496944" cy="52292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Педагоги участвующие в проведении профессиональной экспертизы не менее трех лет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5" t="7289" r="24986" b="5045"/>
          <a:stretch/>
        </p:blipFill>
        <p:spPr bwMode="auto">
          <a:xfrm>
            <a:off x="6372200" y="-3548"/>
            <a:ext cx="2448272" cy="3465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5" t="17910" r="2009" b="12675"/>
          <a:stretch/>
        </p:blipFill>
        <p:spPr bwMode="auto">
          <a:xfrm>
            <a:off x="251520" y="1844824"/>
            <a:ext cx="7632848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Минус 5"/>
          <p:cNvSpPr/>
          <p:nvPr/>
        </p:nvSpPr>
        <p:spPr>
          <a:xfrm>
            <a:off x="3275856" y="3284984"/>
            <a:ext cx="2304256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5050"/>
              </a:solidFill>
            </a:endParaRPr>
          </a:p>
        </p:txBody>
      </p:sp>
      <p:sp>
        <p:nvSpPr>
          <p:cNvPr id="8" name="Минус 7"/>
          <p:cNvSpPr/>
          <p:nvPr/>
        </p:nvSpPr>
        <p:spPr>
          <a:xfrm>
            <a:off x="7380312" y="4653136"/>
            <a:ext cx="504056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467544" y="4869160"/>
            <a:ext cx="1800200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6804248" y="3933056"/>
            <a:ext cx="720080" cy="7200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505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9592" y="35010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5050"/>
                </a:solidFill>
              </a:rPr>
              <a:t>1</a:t>
            </a:r>
            <a:endParaRPr lang="ru-RU" b="1" dirty="0">
              <a:solidFill>
                <a:srgbClr val="FF5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436510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5050"/>
                </a:solidFill>
              </a:rPr>
              <a:t>2</a:t>
            </a:r>
            <a:endParaRPr lang="ru-RU" b="1" dirty="0">
              <a:solidFill>
                <a:srgbClr val="FF505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flipH="1">
            <a:off x="395536" y="587727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5050"/>
                </a:solidFill>
              </a:rPr>
              <a:t>3</a:t>
            </a:r>
            <a:endParaRPr lang="ru-RU" b="1" dirty="0">
              <a:solidFill>
                <a:srgbClr val="FF5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442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40960" cy="1368152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altLang="ru-RU" sz="270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Экспертиза </a:t>
            </a:r>
            <a:r>
              <a:rPr lang="ru-RU" altLang="ru-RU" sz="2700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профессиональной деятельности аттестуемых </a:t>
            </a:r>
            <a:r>
              <a:rPr lang="ru-RU" altLang="ru-RU" sz="270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/>
            </a:r>
            <a:br>
              <a:rPr lang="ru-RU" altLang="ru-RU" sz="2700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</a:br>
            <a:r>
              <a:rPr lang="ru-RU" altLang="ru-RU" sz="2700" u="sng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 </a:t>
            </a:r>
            <a:r>
              <a:rPr lang="ru-RU" altLang="ru-RU" sz="2700" u="sng" dirty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новом </a:t>
            </a:r>
            <a:r>
              <a:rPr lang="ru-RU" altLang="ru-RU" sz="2700" u="sng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режиме </a:t>
            </a:r>
            <a:r>
              <a:rPr lang="ru-RU" sz="27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2018 года </a:t>
            </a:r>
            <a:r>
              <a:rPr lang="ru-RU" sz="2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b="1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8496944" cy="4569371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algn="just"/>
            <a:endPara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Внутренний </a:t>
            </a:r>
            <a:r>
              <a:rPr lang="ru-RU" sz="28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эксперт </a:t>
            </a:r>
            <a:r>
              <a:rPr lang="ru-RU" sz="28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 заместитель директора (старший воспитатель) проводит очную экспертизу (оформляет экспертный лист и экс. заключение).</a:t>
            </a:r>
          </a:p>
          <a:p>
            <a:pPr algn="just"/>
            <a:endParaRPr lang="ru-RU" sz="28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Внешний эксперт – </a:t>
            </a:r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районного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банка)</a:t>
            </a:r>
            <a:endParaRPr lang="ru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just">
              <a:buNone/>
            </a:pP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Система определяет внешнего эксперта. Он проводит заочную экспертизу (он </a:t>
            </a:r>
            <a:r>
              <a:rPr lang="ru-RU" sz="28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оформляет экспертный лист и 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экс. заключение)    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49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89"/>
            <a:ext cx="91563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77497" y="174260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04664"/>
            <a:ext cx="856895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экспертиза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кураторами образовательной организации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педагогической аттестации  согласно Положению о формах и процедурах аттестации педагогических работников организаций Республики Татарстан, осуществляющих образовательную деятельность, утвержденному приказом МОиН РТ № 79/15 от 14.01.2015 «Об утверждении Положения о формах и процедурах аттестации педагогических работников организаций Республики Татарстан, осуществляющих образовательную деятельность» на основе единых показателей по методике  оценки профессиональной деятельности  </a:t>
            </a:r>
          </a:p>
        </p:txBody>
      </p:sp>
    </p:spTree>
    <p:extLst>
      <p:ext uri="{BB962C8B-B14F-4D97-AF65-F5344CB8AC3E}">
        <p14:creationId xmlns:p14="http://schemas.microsoft.com/office/powerpoint/2010/main" val="428549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889"/>
            <a:ext cx="91563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77497" y="174260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404665"/>
            <a:ext cx="828092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 с отменой анализа видеоуроков при экспертизе профессиональной деятельности,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эксперты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согласно своим должностным обязанностям, посещают уроки, занятия аттестуемых, знакомятся с их творческой лабораторией в соответствии с внутришкольным планом.</a:t>
            </a:r>
          </a:p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По итогам работы оформляются необходимые документы.</a:t>
            </a:r>
          </a:p>
        </p:txBody>
      </p:sp>
    </p:spTree>
    <p:extLst>
      <p:ext uri="{BB962C8B-B14F-4D97-AF65-F5344CB8AC3E}">
        <p14:creationId xmlns:p14="http://schemas.microsoft.com/office/powerpoint/2010/main" val="23456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9414"/>
            <a:ext cx="880297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15191" y="1385014"/>
            <a:ext cx="61676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331640" y="138112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219414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Внешняя экспертиза 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проводится </a:t>
            </a: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 электронной </a:t>
            </a:r>
            <a:r>
              <a:rPr lang="ru-RU" alt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системе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13693726"/>
              </p:ext>
            </p:extLst>
          </p:nvPr>
        </p:nvGraphicFramePr>
        <p:xfrm>
          <a:off x="629562" y="908720"/>
          <a:ext cx="783087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8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60672" cy="10801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Перечень документов для загрузки педагогами</a:t>
            </a:r>
            <a:b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Пакет документов 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400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возвращается </a:t>
            </a:r>
            <a: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педагогу!</a:t>
            </a:r>
            <a:br>
              <a:rPr lang="ru-RU" sz="24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196752"/>
            <a:ext cx="8435280" cy="5472608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Заявление 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заявителя о проведении аттестации в целях установления квалификационной категории </a:t>
            </a:r>
            <a:r>
              <a:rPr lang="ru-RU" sz="2200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(электронное</a:t>
            </a:r>
            <a:r>
              <a:rPr lang="ru-RU" sz="22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всех!</a:t>
            </a:r>
            <a:endParaRPr lang="ru-RU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200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200" b="1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Выписка из приказа </a:t>
            </a:r>
            <a:r>
              <a:rPr lang="ru-RU" sz="2200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200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итогам предыдущей аттестации заявителя </a:t>
            </a:r>
            <a:r>
              <a:rPr lang="ru-RU" sz="2200" u="sng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на высшую категорию</a:t>
            </a:r>
            <a:r>
              <a:rPr lang="ru-RU" sz="2200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претендентов на высшую!</a:t>
            </a:r>
            <a:endParaRPr lang="ru-RU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 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аттестуемого работника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Для всех!</a:t>
            </a:r>
            <a:endParaRPr lang="ru-RU" sz="2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200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200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Аттестуемые, подлежащие экспертизе, дополнительно прикрепляют </a:t>
            </a:r>
            <a:r>
              <a:rPr lang="ru-RU" b="1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200" b="1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ист </a:t>
            </a:r>
            <a:r>
              <a:rPr lang="ru-RU" sz="2200" b="1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самооценки. 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претендентов на высшую или первую со статусом пакета льгота «НЕТ»</a:t>
            </a:r>
            <a:endParaRPr lang="ru-RU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200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200" b="1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Документ о ведении инновационной деятельности </a:t>
            </a:r>
            <a:r>
              <a:rPr lang="ru-RU" sz="2200" u="sng" dirty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на высшую квалификационную </a:t>
            </a:r>
            <a:r>
              <a:rPr lang="ru-RU" sz="2200" u="sng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категорию (1-2 документа</a:t>
            </a:r>
            <a:r>
              <a:rPr lang="ru-RU" sz="2200" u="sng" dirty="0" smtClean="0">
                <a:solidFill>
                  <a:srgbClr val="007A37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Для претендентов на высшую!</a:t>
            </a:r>
          </a:p>
          <a:p>
            <a:pPr marL="114300" indent="0">
              <a:buNone/>
            </a:pPr>
            <a:endParaRPr lang="ru-RU" sz="2200" u="sng" dirty="0">
              <a:solidFill>
                <a:srgbClr val="007A37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Документ, подтверждающий участие обучающихся 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(воспитанников) аттестуемого педагогического работника в олимпиадах, смотрах, конкурсах, соревнованиях, проходивших в течение последних пяти лет перед аттестацией на высшую квалификационную категорию </a:t>
            </a:r>
            <a:r>
              <a:rPr lang="ru-RU" sz="2200" u="sng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(1-2 документа</a:t>
            </a:r>
            <a:r>
              <a:rPr lang="ru-RU" sz="2200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Для претендентов на высшую!</a:t>
            </a:r>
          </a:p>
          <a:p>
            <a:pPr marL="114300" indent="0">
              <a:buNone/>
            </a:pPr>
            <a:endParaRPr lang="ru-RU" sz="2200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691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260648"/>
            <a:ext cx="7694240" cy="936104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Инновационная деятельность:</a:t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980728"/>
            <a:ext cx="8784976" cy="5256584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допускается </a:t>
            </a:r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представление документа, </a:t>
            </a: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подтверждающего  </a:t>
            </a:r>
            <a:r>
              <a:rPr lang="ru-RU" sz="2800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инновационную деятельность претендента на высшую </a:t>
            </a:r>
            <a:r>
              <a:rPr lang="ru-RU" sz="28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категорию:</a:t>
            </a:r>
          </a:p>
          <a:p>
            <a:pPr marL="45720" indent="0" algn="just">
              <a:buNone/>
            </a:pPr>
            <a:endParaRPr lang="ru-RU" sz="2800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рецензия, отзыв 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инновационную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разработку;</a:t>
            </a:r>
          </a:p>
          <a:p>
            <a:pPr algn="just"/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титульный 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лист публикации в республиканском или федеральном  научно-методическом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издании;</a:t>
            </a:r>
          </a:p>
          <a:p>
            <a:pPr algn="just"/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или  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документ, удостоверяющий участие аттестуемого работника в республиканском или федеральном методическом конкурсе, проведенном в течение  последних 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лет и др</a:t>
            </a:r>
            <a:r>
              <a:rPr lang="ru-RU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06814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57" y="168554"/>
            <a:ext cx="847894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057900" y="6356352"/>
            <a:ext cx="16002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677497" y="174260"/>
            <a:ext cx="6534726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9563" y="523619"/>
            <a:ext cx="80572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Предложения экспертных комиссий АК МОиН РТ для заседаний АК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МОиН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РТ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916833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Спорные случаи, когда </a:t>
            </a:r>
            <a:r>
              <a:rPr lang="ru-RU" sz="2400" dirty="0">
                <a:solidFill>
                  <a:srgbClr val="002060"/>
                </a:solidFill>
              </a:rPr>
              <a:t>руководитель </a:t>
            </a:r>
            <a:r>
              <a:rPr lang="ru-RU" sz="2400" dirty="0" smtClean="0">
                <a:solidFill>
                  <a:srgbClr val="002060"/>
                </a:solidFill>
              </a:rPr>
              <a:t>организации </a:t>
            </a:r>
            <a:r>
              <a:rPr lang="ru-RU" sz="2400" dirty="0">
                <a:solidFill>
                  <a:srgbClr val="C00000"/>
                </a:solidFill>
              </a:rPr>
              <a:t>отказался</a:t>
            </a:r>
            <a:r>
              <a:rPr lang="ru-RU" sz="2400" dirty="0">
                <a:solidFill>
                  <a:srgbClr val="002060"/>
                </a:solidFill>
              </a:rPr>
              <a:t> подписать карту результативности, или внутренний эксперт оценил уровень профессиональной деятельности педагога как </a:t>
            </a:r>
            <a:r>
              <a:rPr lang="ru-RU" sz="2400" dirty="0">
                <a:solidFill>
                  <a:srgbClr val="C00000"/>
                </a:solidFill>
              </a:rPr>
              <a:t>не </a:t>
            </a:r>
            <a:r>
              <a:rPr lang="ru-RU" sz="2400" dirty="0" smtClean="0">
                <a:solidFill>
                  <a:srgbClr val="C00000"/>
                </a:solidFill>
              </a:rPr>
              <a:t>соответствующий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заявленной </a:t>
            </a:r>
            <a:r>
              <a:rPr lang="ru-RU" sz="2400" dirty="0" smtClean="0">
                <a:solidFill>
                  <a:srgbClr val="002060"/>
                </a:solidFill>
              </a:rPr>
              <a:t>категории, выносятся </a:t>
            </a:r>
            <a:r>
              <a:rPr lang="ru-RU" sz="2400" dirty="0">
                <a:solidFill>
                  <a:srgbClr val="002060"/>
                </a:solidFill>
              </a:rPr>
              <a:t>на заседание аттестационной комиссии </a:t>
            </a:r>
            <a:r>
              <a:rPr lang="ru-RU" sz="2400" dirty="0">
                <a:solidFill>
                  <a:srgbClr val="C00000"/>
                </a:solidFill>
              </a:rPr>
              <a:t>с приглашением </a:t>
            </a:r>
            <a:r>
              <a:rPr lang="ru-RU" sz="2400" dirty="0">
                <a:solidFill>
                  <a:srgbClr val="002060"/>
                </a:solidFill>
              </a:rPr>
              <a:t>аттестуемого педагога. </a:t>
            </a:r>
            <a:endParaRPr lang="ru-RU" sz="2400" dirty="0" smtClean="0">
              <a:solidFill>
                <a:srgbClr val="002060"/>
              </a:solidFill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Приглашаются </a:t>
            </a:r>
            <a:r>
              <a:rPr lang="ru-RU" sz="2400" dirty="0">
                <a:solidFill>
                  <a:srgbClr val="002060"/>
                </a:solidFill>
              </a:rPr>
              <a:t>также </a:t>
            </a:r>
            <a:r>
              <a:rPr lang="ru-RU" sz="2400" dirty="0">
                <a:solidFill>
                  <a:srgbClr val="C00000"/>
                </a:solidFill>
              </a:rPr>
              <a:t>представители администрации </a:t>
            </a:r>
            <a:r>
              <a:rPr lang="ru-RU" sz="2400" dirty="0">
                <a:solidFill>
                  <a:srgbClr val="002060"/>
                </a:solidFill>
              </a:rPr>
              <a:t>образовательного учреждения, </a:t>
            </a:r>
            <a:r>
              <a:rPr lang="ru-RU" sz="2400" dirty="0" smtClean="0">
                <a:solidFill>
                  <a:srgbClr val="C00000"/>
                </a:solidFill>
              </a:rPr>
              <a:t>эксперты.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31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116632"/>
            <a:ext cx="6512511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Карта результативности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8640960" cy="554461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Руководитель дает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по повышению профессионального роста педагога. </a:t>
            </a: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(Необходимо грамотно сформулировать и </a:t>
            </a:r>
            <a:r>
              <a:rPr lang="ru-RU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прописать!!! </a:t>
            </a: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Обязательно !!!)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114300" indent="0">
              <a:buNone/>
            </a:pP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114300" indent="0">
              <a:buNone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…..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Директор МБОУ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«…….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            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(…..)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Заведующая учебно-методическим сектором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информационно-методического отдела 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Кировскому и Московскому районам 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Управления образования И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сполнительного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комитета</a:t>
            </a:r>
          </a:p>
          <a:p>
            <a:pPr marL="114300" indent="0">
              <a:buNone/>
            </a:pP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униципального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		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Яранова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Яранова</a:t>
            </a:r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Л.М.)</a:t>
            </a:r>
          </a:p>
          <a:p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42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260648"/>
            <a:ext cx="7550224" cy="86409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Рекомендации: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80728"/>
            <a:ext cx="8229600" cy="5616624"/>
          </a:xfrm>
        </p:spPr>
        <p:txBody>
          <a:bodyPr>
            <a:normAutofit/>
          </a:bodyPr>
          <a:lstStyle/>
          <a:p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Сверить анкетные данные: </a:t>
            </a:r>
          </a:p>
          <a:p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Ф.И.О </a:t>
            </a:r>
            <a:r>
              <a:rPr lang="ru-RU" sz="2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(по паспорту)</a:t>
            </a:r>
          </a:p>
          <a:p>
            <a:r>
              <a:rPr lang="ru-RU" sz="2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олжность</a:t>
            </a:r>
          </a:p>
          <a:p>
            <a:r>
              <a:rPr lang="ru-RU" sz="2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редмет</a:t>
            </a:r>
          </a:p>
          <a:p>
            <a:r>
              <a:rPr lang="ru-RU" sz="2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таж </a:t>
            </a:r>
            <a:r>
              <a:rPr lang="ru-RU" sz="2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(общий, педагогический, в должности)</a:t>
            </a:r>
          </a:p>
          <a:p>
            <a:r>
              <a:rPr lang="ru-RU" sz="25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бразование </a:t>
            </a:r>
            <a:r>
              <a:rPr lang="ru-RU" sz="2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(переподготовку пишем через запятую)</a:t>
            </a:r>
          </a:p>
          <a:p>
            <a:pPr marL="114300" indent="0" algn="just">
              <a:buNone/>
            </a:pPr>
            <a:r>
              <a:rPr lang="ru-RU" sz="25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 данные нужно заполнить </a:t>
            </a:r>
            <a:r>
              <a:rPr lang="ru-RU" sz="25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(«ученая степень»- нет!)</a:t>
            </a:r>
          </a:p>
          <a:p>
            <a:pPr marL="114300" indent="0" algn="ctr">
              <a:buNone/>
            </a:pPr>
            <a:endParaRPr lang="ru-RU" sz="25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ru-RU" sz="2500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В Личном кабинете и Карте результативности данные  должны быть одинаковые!</a:t>
            </a:r>
            <a:endParaRPr lang="ru-RU" sz="2500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1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188640"/>
            <a:ext cx="7118176" cy="64807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980728"/>
            <a:ext cx="8640960" cy="525658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НАУКИ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 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7 апреля 2014 г. N 276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ОРГАНИЗАЦИЙ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ОСУЩЕСТВЛЯЮЩИХ ОБРАЗОВАТЕЛЬНУЮ ДЕЯТЕЛЬНОСТЬ</a:t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в Минюсте России 23 мая 2014 г. N 32408 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952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475656" y="35479"/>
            <a:ext cx="7566660" cy="323088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t="11178" r="27262" b="32871"/>
          <a:stretch/>
        </p:blipFill>
        <p:spPr bwMode="auto">
          <a:xfrm>
            <a:off x="1115616" y="2276872"/>
            <a:ext cx="5256584" cy="5080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83968" y="5445224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716016" y="4183913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5050"/>
                </a:solidFill>
                <a:latin typeface="Times New Roman" pitchFamily="18" charset="0"/>
                <a:cs typeface="Times New Roman" pitchFamily="18" charset="0"/>
              </a:rPr>
              <a:t>Внимание (татарский язык)</a:t>
            </a:r>
            <a:endParaRPr lang="ru-RU" b="1" dirty="0">
              <a:solidFill>
                <a:srgbClr val="FF5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4067944" y="436510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635896" y="566124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 rot="10800000" flipV="1">
            <a:off x="4211956" y="4694076"/>
            <a:ext cx="18722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+mj-lt"/>
              </a:rPr>
              <a:t>для </a:t>
            </a:r>
            <a:r>
              <a:rPr lang="ru-RU" sz="1400" b="1" dirty="0">
                <a:latin typeface="+mj-lt"/>
              </a:rPr>
              <a:t>школ и </a:t>
            </a:r>
            <a:r>
              <a:rPr lang="ru-RU" sz="1400" b="1" dirty="0" smtClean="0">
                <a:latin typeface="+mj-lt"/>
              </a:rPr>
              <a:t>СПО</a:t>
            </a:r>
            <a:endParaRPr lang="ru-RU" sz="1400" b="1" dirty="0">
              <a:latin typeface="+mj-lt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2987824" y="4581128"/>
            <a:ext cx="144016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1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" t="23147" r="29533" b="7289"/>
          <a:stretch/>
        </p:blipFill>
        <p:spPr bwMode="auto">
          <a:xfrm>
            <a:off x="539552" y="174625"/>
            <a:ext cx="8293279" cy="668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517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96943" cy="288032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Экспертиза 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(работают 2 эксперта: внутренний и внешний)</a:t>
            </a:r>
            <a:br>
              <a:rPr lang="ru-RU" sz="2400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квалификационная категория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3,3 до 4,29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баллов;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Высшая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квалификационная категория 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4,3-х  до 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баллов.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6336704" cy="290551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97152"/>
            <a:ext cx="6336704" cy="163830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964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r="57974" b="66750"/>
          <a:stretch>
            <a:fillRect/>
          </a:stretch>
        </p:blipFill>
        <p:spPr bwMode="auto">
          <a:xfrm>
            <a:off x="0" y="9525"/>
            <a:ext cx="7164388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21468" t="20125" r="21326" b="20625"/>
          <a:stretch>
            <a:fillRect/>
          </a:stretch>
        </p:blipFill>
        <p:spPr bwMode="auto">
          <a:xfrm>
            <a:off x="1674813" y="2622550"/>
            <a:ext cx="744220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148064" y="0"/>
            <a:ext cx="3995936" cy="5486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Самооценка педагога</a:t>
            </a:r>
            <a:endParaRPr lang="ru-RU" sz="2400" b="1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7D98C-4E16-4E5B-8B9F-BC287F6A8D44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3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r="57974" b="66750"/>
          <a:stretch>
            <a:fillRect/>
          </a:stretch>
        </p:blipFill>
        <p:spPr bwMode="auto">
          <a:xfrm>
            <a:off x="0" y="9525"/>
            <a:ext cx="7164388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 l="21468" t="20125" r="21326" b="20625"/>
          <a:stretch>
            <a:fillRect/>
          </a:stretch>
        </p:blipFill>
        <p:spPr bwMode="auto">
          <a:xfrm>
            <a:off x="1674813" y="2622550"/>
            <a:ext cx="744220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148064" y="0"/>
            <a:ext cx="3995936" cy="5486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Самооценка педагога</a:t>
            </a:r>
            <a:endParaRPr lang="ru-RU" sz="2400" b="1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A7D98C-4E16-4E5B-8B9F-BC287F6A8D44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83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8" r="60781" b="10557"/>
          <a:stretch/>
        </p:blipFill>
        <p:spPr bwMode="auto">
          <a:xfrm>
            <a:off x="971600" y="188640"/>
            <a:ext cx="6709456" cy="6669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5782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 t="19690" r="14364" b="7454"/>
          <a:stretch/>
        </p:blipFill>
        <p:spPr bwMode="auto">
          <a:xfrm>
            <a:off x="683568" y="188640"/>
            <a:ext cx="7704857" cy="642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700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9" t="20603" r="10746" b="7139"/>
          <a:stretch/>
        </p:blipFill>
        <p:spPr bwMode="auto">
          <a:xfrm>
            <a:off x="395536" y="116632"/>
            <a:ext cx="8343983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45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26128" y="116632"/>
            <a:ext cx="8260672" cy="1512168"/>
          </a:xfrm>
        </p:spPr>
        <p:txBody>
          <a:bodyPr rtlCol="0">
            <a:noAutofit/>
          </a:bodyPr>
          <a:lstStyle/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Республики Татарстан </a:t>
            </a:r>
            <a:b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22 июля 2013 г. № 68-ЗРТ </a:t>
            </a:r>
            <a:b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"Об образовании"</a:t>
            </a:r>
            <a:br>
              <a:rPr lang="ru-RU" alt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400" b="1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988840"/>
            <a:ext cx="8424936" cy="4137323"/>
          </a:xfrm>
        </p:spPr>
        <p:txBody>
          <a:bodyPr>
            <a:normAutofit/>
          </a:bodyPr>
          <a:lstStyle/>
          <a:p>
            <a:pPr marL="800100" lvl="2" indent="0" algn="just">
              <a:buNone/>
            </a:pPr>
            <a:r>
              <a:rPr lang="ru-RU" altLang="ru-RU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п. 4 статьи 4: </a:t>
            </a:r>
            <a:endParaRPr lang="ru-RU" altLang="ru-RU" sz="2400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800100" lvl="2" indent="0" algn="just">
              <a:buNone/>
            </a:pPr>
            <a:r>
              <a:rPr lang="ru-RU" alt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 </a:t>
            </a: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исполнительной власти Республики Татарстан, </a:t>
            </a:r>
            <a:r>
              <a:rPr lang="ru-RU" altLang="ru-RU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осуществляющий государственное управление в сфере образования </a:t>
            </a:r>
            <a:r>
              <a:rPr lang="ru-RU" altLang="ru-RU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проводит аттестацию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226799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116632"/>
            <a:ext cx="8260672" cy="1584176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altLang="ru-RU" sz="2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Татарстан </a:t>
            </a:r>
            <a:b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 6 июля 2016 г. № 54-ЗРТ </a:t>
            </a:r>
            <a:b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"О внесении изменений в Закон Республики Татарстан "Об образовании"</a:t>
            </a:r>
            <a: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84784"/>
            <a:ext cx="8507288" cy="5373216"/>
          </a:xfrm>
        </p:spPr>
        <p:txBody>
          <a:bodyPr>
            <a:normAutofit fontScale="62500" lnSpcReduction="20000"/>
          </a:bodyPr>
          <a:lstStyle/>
          <a:p>
            <a:pPr marL="11430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Принят Государственным Советом РТ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28 </a:t>
            </a:r>
            <a:r>
              <a:rPr lang="ru-RU" b="1" dirty="0">
                <a:solidFill>
                  <a:srgbClr val="002060"/>
                </a:solidFill>
              </a:rPr>
              <a:t>июня 2016 </a:t>
            </a:r>
            <a:r>
              <a:rPr lang="ru-RU" b="1" dirty="0" smtClean="0">
                <a:solidFill>
                  <a:srgbClr val="002060"/>
                </a:solidFill>
              </a:rPr>
              <a:t>года</a:t>
            </a:r>
          </a:p>
          <a:p>
            <a:r>
              <a:rPr lang="ru-RU" sz="2600" dirty="0"/>
              <a:t>1. </a:t>
            </a:r>
            <a:r>
              <a:rPr lang="ru-RU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квалификационной категории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проводится аттестационными комиссиями, формируемыми органом исполнительной власти Республики Татарстан, </a:t>
            </a:r>
            <a:r>
              <a:rPr lang="ru-RU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осуществляющим государственное управление в сфере </a:t>
            </a:r>
            <a:r>
              <a:rPr lang="ru-RU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случаев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предусмотренных частью 2 настоящей статьи.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проведения аттестации в целях установления квалификационной категории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деятельность, аттестационные комиссии формируются: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физической культуры и спорта, - уполномоченным органом исполнительной власти Республики Татарстан в 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физической культуры и спорта;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медицинского образования и фармацевтического образования, - уполномоченным органом исполнительной власти Республики Татарстан в 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сфере охраны здоровья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организаций, реализующих образовательные программы в области искусств, - уполномоченным органом исполнительной власти Республики Татарстан </a:t>
            </a:r>
            <a:r>
              <a:rPr lang="ru-RU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области </a:t>
            </a:r>
            <a:r>
              <a:rPr lang="ru-RU" sz="2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719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0"/>
            <a:ext cx="6512511" cy="4046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8496944" cy="572181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 и н РТ от 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11.07. 2022 г.  № под-1209/22 «Об утверждении Административного регламента предоставления государственной услуги по аттестации педагогических работников организаций, осуществляющих образовательную деятельность и находящихся в ведении Республики Татарстан, педагогических работников муниципальных и частных организаций, осуществляющих образовательную деятельность» </a:t>
            </a:r>
          </a:p>
        </p:txBody>
      </p:sp>
    </p:spTree>
    <p:extLst>
      <p:ext uri="{BB962C8B-B14F-4D97-AF65-F5344CB8AC3E}">
        <p14:creationId xmlns:p14="http://schemas.microsoft.com/office/powerpoint/2010/main" val="266517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4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146316" cy="6858000"/>
          </a:xfrm>
          <a:prstGeom prst="rect">
            <a:avLst/>
          </a:prstGeom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" y="6429396"/>
            <a:ext cx="9172725" cy="454756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214292"/>
            <a:ext cx="66688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Актуальные задачи по организации и проведению  педагогической аттестации в 2022/2023 учебном году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9513" y="1285863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Постановление </a:t>
            </a:r>
            <a:r>
              <a:rPr lang="ru-RU" sz="2400" b="1" i="1" dirty="0">
                <a:solidFill>
                  <a:srgbClr val="FF0000"/>
                </a:solidFill>
              </a:rPr>
              <a:t>КМ РТ от 13.04.2021 N 242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"Об утверждении плана мероприятий по переходу на предоставление социально значимых государственных услуг, услуг, предоставляемых государственными учреждениями Республики Татарстан, в которых размещается государственное задание (заказ), </a:t>
            </a:r>
            <a:r>
              <a:rPr lang="ru-RU" sz="2400" b="1" u="sng" dirty="0">
                <a:solidFill>
                  <a:srgbClr val="002060"/>
                </a:solidFill>
              </a:rPr>
              <a:t>в электронной форме"</a:t>
            </a:r>
          </a:p>
          <a:p>
            <a:pPr algn="ctr"/>
            <a:r>
              <a:rPr lang="ru-RU" sz="2400" b="1" i="1" dirty="0">
                <a:solidFill>
                  <a:srgbClr val="002060"/>
                </a:solidFill>
              </a:rPr>
              <a:t>(вместе с "Перечнем муниципальных услуг, предлагаемых к внедрению в пилотных муниципальных образованиях Республики Татарстан, в части перехода на предоставление в электронной форме")</a:t>
            </a: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29454" y="6492879"/>
            <a:ext cx="21336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55846"/>
            <a:ext cx="844033" cy="70091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230" y="255846"/>
            <a:ext cx="1511939" cy="4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5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5624515"/>
            <a:ext cx="2133600" cy="273844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9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8</a:t>
            </a:fld>
            <a:endParaRPr lang="ru-RU" sz="9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1" y="960834"/>
            <a:ext cx="8712968" cy="75608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400" b="1" dirty="0">
                <a:solidFill>
                  <a:srgbClr val="0070C0"/>
                </a:solidFill>
              </a:rPr>
              <a:t/>
            </a:r>
            <a:br>
              <a:rPr lang="ru-RU" sz="2400" b="1" dirty="0">
                <a:solidFill>
                  <a:srgbClr val="0070C0"/>
                </a:solidFill>
              </a:rPr>
            </a:br>
            <a:endParaRPr lang="tt-RU" sz="24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980728"/>
            <a:ext cx="1146316" cy="51435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8" y="1017968"/>
            <a:ext cx="584048" cy="428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" y="5679297"/>
            <a:ext cx="9172725" cy="341067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1539" y="1017969"/>
            <a:ext cx="83215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200" b="1" i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Актуальные задачи по организации и проведению</a:t>
            </a:r>
          </a:p>
          <a:p>
            <a:pPr algn="ctr"/>
            <a:r>
              <a:rPr lang="ru-RU" altLang="ru-RU" sz="2200" b="1" i="1" dirty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 педагогической </a:t>
            </a:r>
            <a:r>
              <a:rPr lang="ru-RU" altLang="ru-RU" sz="2200" b="1" i="1" dirty="0" smtClean="0">
                <a:solidFill>
                  <a:srgbClr val="09025E"/>
                </a:solidFill>
                <a:ea typeface="Tahoma" pitchFamily="34" charset="0"/>
                <a:cs typeface="Tahoma" pitchFamily="34" charset="0"/>
              </a:rPr>
              <a:t>аттестации</a:t>
            </a:r>
          </a:p>
          <a:p>
            <a:pPr algn="ctr"/>
            <a:endParaRPr lang="ru-RU" altLang="ru-RU" sz="2200" b="1" i="1" dirty="0">
              <a:solidFill>
                <a:srgbClr val="09025E"/>
              </a:solidFill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1" y="1821646"/>
            <a:ext cx="8640959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sz="2400" b="1" i="1" dirty="0" smtClean="0">
                <a:solidFill>
                  <a:srgbClr val="002060"/>
                </a:solidFill>
              </a:rPr>
              <a:t>«</a:t>
            </a:r>
            <a:r>
              <a:rPr lang="ru-RU" sz="2400" b="1" i="1" dirty="0">
                <a:solidFill>
                  <a:srgbClr val="002060"/>
                </a:solidFill>
              </a:rPr>
              <a:t>Об утверждении «Дорожной карты» цифровой трансформации социально значимых государственных услуг в сфере </a:t>
            </a:r>
            <a:r>
              <a:rPr lang="ru-RU" sz="2400" b="1" i="1" dirty="0" smtClean="0">
                <a:solidFill>
                  <a:srgbClr val="002060"/>
                </a:solidFill>
              </a:rPr>
              <a:t>образования»     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r>
              <a:rPr lang="ru-RU" b="1" i="1" dirty="0" smtClean="0">
                <a:solidFill>
                  <a:srgbClr val="002060"/>
                </a:solidFill>
              </a:rPr>
              <a:t>      </a:t>
            </a:r>
            <a:endParaRPr lang="ru-RU" i="1" dirty="0">
              <a:solidFill>
                <a:srgbClr val="002060"/>
              </a:solidFill>
            </a:endParaRPr>
          </a:p>
          <a:p>
            <a:pPr marL="257175" indent="-257175" algn="just" fontAlgn="base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БУДЕТ:</a:t>
            </a:r>
          </a:p>
          <a:p>
            <a:pPr marL="257175" indent="-257175" algn="just" fontAlgn="base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СЗД в электронный вид</a:t>
            </a:r>
          </a:p>
          <a:p>
            <a:pPr marL="257175" indent="-257175" algn="just" fontAlgn="base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Заявительная аттестация модернизирована</a:t>
            </a:r>
          </a:p>
          <a:p>
            <a:pPr marL="257175" indent="-257175" algn="just" fontAlgn="base">
              <a:buFont typeface="Wingdings" panose="05000000000000000000" pitchFamily="2" charset="2"/>
              <a:buChar char="Ø"/>
            </a:pPr>
            <a:r>
              <a:rPr lang="ru-R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Аттестация директоров , подведомственных МОиН РТ</a:t>
            </a:r>
            <a:endParaRPr lang="ru-R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29454" y="5726909"/>
            <a:ext cx="2133600" cy="273844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8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1230" y="255846"/>
            <a:ext cx="1511939" cy="4389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22" y="837636"/>
            <a:ext cx="844033" cy="70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7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268760"/>
            <a:ext cx="8568952" cy="5184576"/>
          </a:xfrm>
        </p:spPr>
        <p:txBody>
          <a:bodyPr>
            <a:norm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ОБЯЗАТЕЛЬНАЯ  АТТЕСТАЦИЯ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СЗД, в рамках которой проводится процедура оценки профессиональных знаний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аттестуемых. Аттестацию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проводит образовательная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организация (п.2).</a:t>
            </a:r>
          </a:p>
          <a:p>
            <a:pPr lvl="0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ЗАЯВИТЕЛЬНАЯ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</a:t>
            </a:r>
          </a:p>
          <a:p>
            <a:pPr marL="114300" lvl="0" indent="0">
              <a:buNone/>
            </a:pP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квалификационную категорию (первую или высшую). Аттестацию проводит аттестационная комиссия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 и Н РТ (п.3).</a:t>
            </a:r>
          </a:p>
          <a:p>
            <a:pPr lvl="0"/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АТТЕСТАЦИЯ РУКОВОДИТЕЛЕЙ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образовательных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организаций. Аттестацию </a:t>
            </a:r>
            <a:r>
              <a:rPr lang="ru-RU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проводит </a:t>
            </a:r>
            <a:r>
              <a:rPr 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учредитель (статья 51).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16633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аттестации</a:t>
            </a:r>
            <a:br>
              <a: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7564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3117</TotalTime>
  <Words>1490</Words>
  <Application>Microsoft Office PowerPoint</Application>
  <PresentationFormat>Экран (4:3)</PresentationFormat>
  <Paragraphs>224</Paragraphs>
  <Slides>37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Воздушный поток</vt:lpstr>
      <vt:lpstr>   Методические рекомендации  по организации аттестации педагогов в 2022/23 учебном году  </vt:lpstr>
      <vt:lpstr>Презентация PowerPoint</vt:lpstr>
      <vt:lpstr>Презентация PowerPoint</vt:lpstr>
      <vt:lpstr>Закон Республики Татарстан  от 22 июля 2013 г. № 68-ЗРТ  "Об образовании"  </vt:lpstr>
      <vt:lpstr>Закон Республики Татарстан  от 6 июля 2016 г. № 54-ЗРТ  "О внесении изменений в Закон Республики Татарстан "Об образовании"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Сроки аттестации</vt:lpstr>
      <vt:lpstr>Презентация PowerPoint</vt:lpstr>
      <vt:lpstr> </vt:lpstr>
      <vt:lpstr>  </vt:lpstr>
      <vt:lpstr>Заявление подается в  электронном виде</vt:lpstr>
      <vt:lpstr>Создание пакета</vt:lpstr>
      <vt:lpstr>ПРАВА И ЛЬГОТЫ… Стр. 49-54 </vt:lpstr>
      <vt:lpstr>Экспертиза профессиональной деятельности аттестуемых  в новом режиме С 2018 года    </vt:lpstr>
      <vt:lpstr>Презентация PowerPoint</vt:lpstr>
      <vt:lpstr>Презентация PowerPoint</vt:lpstr>
      <vt:lpstr>Презентация PowerPoint</vt:lpstr>
      <vt:lpstr>Перечень документов для загрузки педагогами Пакет документов не возвращается к педагогу! </vt:lpstr>
      <vt:lpstr>Инновационная деятельность: </vt:lpstr>
      <vt:lpstr>Презентация PowerPoint</vt:lpstr>
      <vt:lpstr>Карта результативности</vt:lpstr>
      <vt:lpstr>Рекомендации:</vt:lpstr>
      <vt:lpstr>Презентация PowerPoint</vt:lpstr>
      <vt:lpstr>Презентация PowerPoint</vt:lpstr>
      <vt:lpstr>Экспертиза  (работают 2 эксперта: внутренний и внешний)  Первая квалификационная категория  от 3,3 до 4,29 баллов; Высшая квалификационная категория  от 4,3-х  до 5 баллов.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аттестации  в 2018/19 уч.г</dc:title>
  <dc:creator>1</dc:creator>
  <cp:lastModifiedBy>1</cp:lastModifiedBy>
  <cp:revision>181</cp:revision>
  <dcterms:created xsi:type="dcterms:W3CDTF">2018-10-02T13:41:11Z</dcterms:created>
  <dcterms:modified xsi:type="dcterms:W3CDTF">2022-09-26T06:22:34Z</dcterms:modified>
</cp:coreProperties>
</file>